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r.wikipedia.org/wiki/%D8%A7%D9%84%D8%A5%D8%AD%D8%B5%D8%A7%D8%A1" TargetMode="External"/><Relationship Id="rId2" Type="http://schemas.openxmlformats.org/officeDocument/2006/relationships/hyperlink" Target="https://ar.wikipedia.org/wiki/%D9%84%D8%BA%D8%A9_%D8%A5%D9%86%D8%AC%D9%84%D9%8A%D8%B2%D9%8A%D8%A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r.wikipedia.org/wiki/%D8%A7%D9%84%D9%81%D8%B6%D8%A7%D8%A1_%D8%A7%D9%84%D8%A7%D8%AD%D8%AA%D9%85%D8%A7%D9%84%D9%8A" TargetMode="External"/><Relationship Id="rId4" Type="http://schemas.openxmlformats.org/officeDocument/2006/relationships/hyperlink" Target="https://ar.wikipedia.org/wiki/%D9%81%D8%B6%D8%A7%D8%A1_%D8%A7%D8%AD%D8%AA%D9%85%D8%A7%D9%84%D9%8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ar-IQ" dirty="0" smtClean="0"/>
              <a:t>المحاضرة السادسة/</a:t>
            </a:r>
            <a:r>
              <a:rPr lang="ar-SA" b="1" dirty="0" smtClean="0"/>
              <a:t> المنوال</a:t>
            </a:r>
            <a:r>
              <a:rPr lang="ar-SA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ar-SA" b="1" dirty="0" err="1" smtClean="0"/>
              <a:t>المنوال</a:t>
            </a:r>
            <a:r>
              <a:rPr lang="ar-SA" dirty="0" err="1" smtClean="0"/>
              <a:t> (</a:t>
            </a:r>
            <a:r>
              <a:rPr lang="ar-SA" u="sng" dirty="0" err="1" smtClean="0">
                <a:hlinkClick r:id="rId2" tooltip="لغة إنجليزية"/>
              </a:rPr>
              <a:t>بالإنجليزية</a:t>
            </a:r>
            <a:r>
              <a:rPr lang="ar-SA" dirty="0" err="1" smtClean="0"/>
              <a:t>:</a:t>
            </a:r>
            <a:r>
              <a:rPr lang="ar-SA" dirty="0" smtClean="0"/>
              <a:t> </a:t>
            </a:r>
            <a:r>
              <a:rPr lang="en-US" dirty="0" smtClean="0"/>
              <a:t>Mode</a:t>
            </a:r>
            <a:r>
              <a:rPr lang="ar-SA" dirty="0" smtClean="0"/>
              <a:t>) في </a:t>
            </a:r>
            <a:r>
              <a:rPr lang="ar-SA" u="sng" dirty="0" smtClean="0">
                <a:hlinkClick r:id="rId3" tooltip="الإحصاء"/>
              </a:rPr>
              <a:t>الإحصاء</a:t>
            </a:r>
            <a:r>
              <a:rPr lang="en-US" dirty="0" smtClean="0"/>
              <a:t> </a:t>
            </a:r>
            <a:r>
              <a:rPr lang="ar-SA" dirty="0" err="1" smtClean="0"/>
              <a:t>:</a:t>
            </a:r>
            <a:endParaRPr lang="en-US" dirty="0" smtClean="0"/>
          </a:p>
          <a:p>
            <a:r>
              <a:rPr lang="ar-SA" dirty="0" smtClean="0"/>
              <a:t>هو القيمة الأكثر تكراراً في مجموعة من البيانات، أو في </a:t>
            </a:r>
            <a:r>
              <a:rPr lang="ar-SA" u="sng" dirty="0" smtClean="0">
                <a:hlinkClick r:id="rId4"/>
              </a:rPr>
              <a:t>فضاء احتمالي</a:t>
            </a:r>
            <a:endParaRPr lang="en-US" dirty="0" smtClean="0"/>
          </a:p>
          <a:p>
            <a:r>
              <a:rPr lang="ar-SA" dirty="0" smtClean="0"/>
              <a:t>أ- لو فرضنا أن لدينا </a:t>
            </a:r>
            <a:r>
              <a:rPr lang="ar-SA" dirty="0" err="1" smtClean="0"/>
              <a:t>الأعداد </a:t>
            </a:r>
            <a:r>
              <a:rPr lang="ar-SA" dirty="0" smtClean="0"/>
              <a:t>(1,5,2,1,4,7)المنوال في هذه </a:t>
            </a:r>
            <a:r>
              <a:rPr lang="ar-SA" dirty="0" err="1" smtClean="0"/>
              <a:t>الحالة </a:t>
            </a:r>
            <a:r>
              <a:rPr lang="ar-SA" dirty="0" smtClean="0"/>
              <a:t>= 1 لأنه الأكثر تكرارا لذلك </a:t>
            </a:r>
            <a:endParaRPr lang="en-US" dirty="0" smtClean="0"/>
          </a:p>
          <a:p>
            <a:r>
              <a:rPr lang="ar-SA" dirty="0" smtClean="0"/>
              <a:t>ب- لو فرضنا أن لدينا جدول يبين فئات وأسفلها التكرارات, نرى أي الفئات أكثر تكرارا ولنفرض أنها الفئة من(2-4)ونحسب مركز </a:t>
            </a:r>
            <a:r>
              <a:rPr lang="ar-SA" dirty="0" err="1" smtClean="0"/>
              <a:t>الفئة=</a:t>
            </a:r>
            <a:r>
              <a:rPr lang="ar-SA" dirty="0" smtClean="0"/>
              <a:t>(2+4</a:t>
            </a:r>
            <a:r>
              <a:rPr lang="ar-SA" dirty="0" err="1" smtClean="0"/>
              <a:t>)/2 ،#المنوال </a:t>
            </a:r>
            <a:r>
              <a:rPr lang="ar-SA" dirty="0" smtClean="0"/>
              <a:t>= 3 </a:t>
            </a:r>
            <a:endParaRPr lang="en-US" dirty="0" smtClean="0"/>
          </a:p>
          <a:p>
            <a:r>
              <a:rPr lang="ar-SA" dirty="0" smtClean="0"/>
              <a:t>وقد يكون احادي المنوال إذا كان له منوال واحد، وفي أحيان أخرى قد يكون هناك </a:t>
            </a:r>
            <a:r>
              <a:rPr lang="ar-SA" dirty="0" err="1" smtClean="0"/>
              <a:t>منوالين</a:t>
            </a:r>
            <a:r>
              <a:rPr lang="ar-SA" dirty="0" smtClean="0"/>
              <a:t> يحب ان تجمع العددين و تقسمهم على </a:t>
            </a:r>
            <a:r>
              <a:rPr lang="ar-SA" dirty="0" err="1" smtClean="0"/>
              <a:t>2.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لا يشترط أن يكون في </a:t>
            </a:r>
            <a:r>
              <a:rPr lang="ar-SA" u="sng" dirty="0" smtClean="0">
                <a:hlinkClick r:id="rId5" tooltip="الفضاء الاحتمالي"/>
              </a:rPr>
              <a:t>الفضاء الاحتمالي</a:t>
            </a:r>
            <a:r>
              <a:rPr lang="ar-SA" dirty="0" smtClean="0"/>
              <a:t> </a:t>
            </a:r>
            <a:r>
              <a:rPr lang="ar-SA" dirty="0" err="1" smtClean="0"/>
              <a:t>منوال .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err="1" smtClean="0"/>
              <a:t>مثال :</a:t>
            </a:r>
            <a:r>
              <a:rPr lang="ar-SA" dirty="0" smtClean="0"/>
              <a:t> </a:t>
            </a:r>
            <a:endParaRPr lang="en-US" dirty="0" smtClean="0"/>
          </a:p>
          <a:p>
            <a:r>
              <a:rPr lang="ar-SA" dirty="0" smtClean="0"/>
              <a:t>1,2,4,5 </a:t>
            </a:r>
            <a:endParaRPr lang="en-US" dirty="0" smtClean="0"/>
          </a:p>
          <a:p>
            <a:r>
              <a:rPr lang="ar-SA" dirty="0" smtClean="0"/>
              <a:t>في هذه افضاء لا يوجد </a:t>
            </a:r>
            <a:r>
              <a:rPr lang="ar-SA" dirty="0" err="1" smtClean="0"/>
              <a:t>منوال .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087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2000" b="1" dirty="0" smtClean="0"/>
              <a:t>إيجاد المنوال</a:t>
            </a:r>
            <a:endParaRPr lang="en-US" sz="2000" b="1" dirty="0" smtClean="0"/>
          </a:p>
          <a:p>
            <a:r>
              <a:rPr lang="ar-IQ" sz="2000" b="1" dirty="0" smtClean="0"/>
              <a:t>في حالة البيانات غير المبوبة في </a:t>
            </a:r>
            <a:r>
              <a:rPr lang="ar-IQ" sz="2000" b="1" dirty="0" err="1" smtClean="0"/>
              <a:t>الجدوال</a:t>
            </a:r>
            <a:endParaRPr lang="en-US" sz="2000" b="1" dirty="0" smtClean="0"/>
          </a:p>
          <a:p>
            <a:r>
              <a:rPr lang="ar-IQ" sz="2000" dirty="0" smtClean="0"/>
              <a:t>أي البيانات غير </a:t>
            </a:r>
            <a:r>
              <a:rPr lang="ar-IQ" sz="2000" dirty="0" err="1" smtClean="0"/>
              <a:t>المقسممة</a:t>
            </a:r>
            <a:r>
              <a:rPr lang="ar-IQ" sz="2000" dirty="0" smtClean="0"/>
              <a:t> لفئات، حيث يكون المنوال هو القيمة الأكثر تكراراً.</a:t>
            </a:r>
            <a:endParaRPr lang="en-US" sz="2000" dirty="0" smtClean="0"/>
          </a:p>
          <a:p>
            <a:r>
              <a:rPr lang="ar-IQ" sz="2000" b="1" dirty="0" smtClean="0"/>
              <a:t>مثال على البيانات غير المبوبة</a:t>
            </a:r>
            <a:endParaRPr lang="en-US" sz="2000" b="1" dirty="0" smtClean="0"/>
          </a:p>
          <a:p>
            <a:r>
              <a:rPr lang="ar-IQ" sz="2000" dirty="0" smtClean="0"/>
              <a:t>لو فرضنا أن لدينا </a:t>
            </a:r>
            <a:r>
              <a:rPr lang="ar-IQ" sz="2000" dirty="0" err="1" smtClean="0"/>
              <a:t>الأعداد </a:t>
            </a:r>
            <a:r>
              <a:rPr lang="ar-IQ" sz="2000" dirty="0" smtClean="0"/>
              <a:t>( </a:t>
            </a:r>
            <a:r>
              <a:rPr lang="ar-IQ" sz="2000" dirty="0" err="1" smtClean="0"/>
              <a:t>1,5,2,1,4,7 </a:t>
            </a:r>
            <a:r>
              <a:rPr lang="ar-IQ" sz="2000" dirty="0" smtClean="0"/>
              <a:t>)المنوال في هذه </a:t>
            </a:r>
            <a:r>
              <a:rPr lang="ar-IQ" sz="2000" dirty="0" err="1" smtClean="0"/>
              <a:t>الحالة </a:t>
            </a:r>
            <a:r>
              <a:rPr lang="ar-IQ" sz="2000" dirty="0" smtClean="0"/>
              <a:t>= 1 لأنه الأكثر تكرارا.</a:t>
            </a:r>
            <a:endParaRPr lang="en-US" sz="2000" dirty="0" smtClean="0"/>
          </a:p>
          <a:p>
            <a:r>
              <a:rPr lang="ar-IQ" sz="2000" b="1" dirty="0" smtClean="0"/>
              <a:t>في حالة البيانات المبوبة في جداول إحصائية</a:t>
            </a:r>
            <a:endParaRPr lang="en-US" sz="2000" b="1" dirty="0" smtClean="0"/>
          </a:p>
          <a:p>
            <a:r>
              <a:rPr lang="ar-IQ" sz="2000" dirty="0" smtClean="0"/>
              <a:t>في هذه الحالة تكون الفئة </a:t>
            </a:r>
            <a:r>
              <a:rPr lang="ar-IQ" sz="2000" dirty="0" err="1" smtClean="0"/>
              <a:t>المنوالية</a:t>
            </a:r>
            <a:r>
              <a:rPr lang="ar-IQ" sz="2000" dirty="0" smtClean="0"/>
              <a:t> هي الفئة الأكثر تكراراً، أما حساب المنوال فيكون وفقاً لإحدى الطرق التالية</a:t>
            </a:r>
            <a:r>
              <a:rPr lang="ar-IQ" sz="2000" dirty="0" smtClean="0"/>
              <a:t>:</a:t>
            </a:r>
            <a:endParaRPr lang="en-US" sz="2000" dirty="0" smtClean="0"/>
          </a:p>
        </p:txBody>
      </p:sp>
      <p:pic>
        <p:nvPicPr>
          <p:cNvPr id="4" name="صورة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05162"/>
            <a:ext cx="5328592" cy="216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b="1" dirty="0" smtClean="0"/>
              <a:t>طريقة </a:t>
            </a:r>
            <a:r>
              <a:rPr lang="ar-IQ" b="1" dirty="0" err="1" smtClean="0"/>
              <a:t>بيرسون</a:t>
            </a:r>
            <a:r>
              <a:rPr lang="ar-IQ" b="1" dirty="0" smtClean="0"/>
              <a:t> في حساب المنوال</a:t>
            </a:r>
            <a:endParaRPr lang="en-US" b="1" dirty="0" smtClean="0"/>
          </a:p>
          <a:p>
            <a:r>
              <a:rPr lang="ar-IQ" dirty="0" smtClean="0"/>
              <a:t>يحسب وفقاً للعلاقة التالية:</a:t>
            </a:r>
            <a:endParaRPr lang="en-US" dirty="0" smtClean="0"/>
          </a:p>
          <a:p>
            <a:r>
              <a:rPr lang="en-US" dirty="0" smtClean="0"/>
              <a:t>M o d </a:t>
            </a:r>
            <a:r>
              <a:rPr lang="ar-IQ" dirty="0" err="1" smtClean="0"/>
              <a:t>=</a:t>
            </a:r>
            <a:r>
              <a:rPr lang="ar-IQ" dirty="0" smtClean="0"/>
              <a:t> </a:t>
            </a:r>
            <a:r>
              <a:rPr lang="en-US" dirty="0" smtClean="0"/>
              <a:t>l </a:t>
            </a:r>
            <a:r>
              <a:rPr lang="ar-IQ" dirty="0" err="1" smtClean="0"/>
              <a:t>1 +</a:t>
            </a:r>
            <a:r>
              <a:rPr lang="ar-IQ" dirty="0" smtClean="0"/>
              <a:t> </a:t>
            </a:r>
            <a:r>
              <a:rPr lang="en-US" dirty="0" smtClean="0"/>
              <a:t>Δ </a:t>
            </a:r>
            <a:r>
              <a:rPr lang="ar-IQ" dirty="0" smtClean="0"/>
              <a:t>1 </a:t>
            </a:r>
            <a:r>
              <a:rPr lang="en-US" dirty="0" smtClean="0"/>
              <a:t>Δ </a:t>
            </a:r>
            <a:r>
              <a:rPr lang="ar-IQ" dirty="0" err="1" smtClean="0"/>
              <a:t>1 +</a:t>
            </a:r>
            <a:r>
              <a:rPr lang="ar-IQ" dirty="0" smtClean="0"/>
              <a:t> </a:t>
            </a:r>
            <a:r>
              <a:rPr lang="en-US" dirty="0" smtClean="0"/>
              <a:t>Δ </a:t>
            </a:r>
            <a:r>
              <a:rPr lang="ar-IQ" dirty="0" err="1" smtClean="0"/>
              <a:t>2 .</a:t>
            </a:r>
            <a:r>
              <a:rPr lang="ar-IQ" dirty="0" smtClean="0"/>
              <a:t> </a:t>
            </a:r>
            <a:r>
              <a:rPr lang="en-US" dirty="0" smtClean="0"/>
              <a:t>C </a:t>
            </a:r>
            <a:r>
              <a:rPr lang="ar-IQ" dirty="0" err="1" smtClean="0"/>
              <a:t>{\</a:t>
            </a:r>
            <a:r>
              <a:rPr lang="en-US" dirty="0" err="1" smtClean="0"/>
              <a:t>displaystyle</a:t>
            </a:r>
            <a:r>
              <a:rPr lang="en-US" dirty="0" smtClean="0"/>
              <a:t> Mod=l_{1}+{\</a:t>
            </a:r>
            <a:r>
              <a:rPr lang="en-US" dirty="0" err="1" smtClean="0"/>
              <a:t>frac</a:t>
            </a:r>
            <a:r>
              <a:rPr lang="en-US" dirty="0" smtClean="0"/>
              <a:t> {\Delta _{1}}{\Delta _{1}+\Delta _{2}}}.C</a:t>
            </a:r>
            <a:r>
              <a:rPr lang="ar-IQ" dirty="0" err="1" smtClean="0"/>
              <a:t>}</a:t>
            </a:r>
            <a:r>
              <a:rPr lang="ar-IQ" dirty="0" smtClean="0"/>
              <a:t> </a:t>
            </a:r>
            <a:endParaRPr lang="en-US" dirty="0" smtClean="0"/>
          </a:p>
          <a:p>
            <a:r>
              <a:rPr lang="ar-IQ" dirty="0" smtClean="0"/>
              <a:t>حيث:</a:t>
            </a:r>
            <a:endParaRPr lang="en-US" dirty="0" smtClean="0"/>
          </a:p>
          <a:p>
            <a:pPr lvl="0"/>
            <a:r>
              <a:rPr lang="en-US" dirty="0" smtClean="0"/>
              <a:t>L</a:t>
            </a:r>
            <a:r>
              <a:rPr lang="ar-IQ" baseline="-25000" dirty="0" smtClean="0"/>
              <a:t>1</a:t>
            </a:r>
            <a:r>
              <a:rPr lang="ar-IQ" dirty="0" smtClean="0"/>
              <a:t>: هو الحد الأدنى للفئة </a:t>
            </a:r>
            <a:r>
              <a:rPr lang="ar-IQ" dirty="0" err="1" smtClean="0"/>
              <a:t>المنوالية.</a:t>
            </a:r>
            <a:endParaRPr lang="en-US" dirty="0" smtClean="0"/>
          </a:p>
          <a:p>
            <a:pPr lvl="0"/>
            <a:r>
              <a:rPr lang="en-US" dirty="0" smtClean="0"/>
              <a:t>Δ </a:t>
            </a:r>
            <a:r>
              <a:rPr lang="ar-IQ" dirty="0" err="1" smtClean="0"/>
              <a:t>1 {\</a:t>
            </a:r>
            <a:r>
              <a:rPr lang="en-US" dirty="0" err="1" smtClean="0"/>
              <a:t>displaystyle</a:t>
            </a:r>
            <a:r>
              <a:rPr lang="en-US" dirty="0" smtClean="0"/>
              <a:t> \Delta _{1</a:t>
            </a:r>
            <a:r>
              <a:rPr lang="ar-IQ" dirty="0" err="1" smtClean="0"/>
              <a:t>}} </a:t>
            </a:r>
            <a:r>
              <a:rPr lang="ar-IQ" dirty="0" smtClean="0"/>
              <a:t>:الفرق بين تكرار الفئة </a:t>
            </a:r>
            <a:r>
              <a:rPr lang="ar-IQ" dirty="0" err="1" smtClean="0"/>
              <a:t>المنوالية</a:t>
            </a:r>
            <a:r>
              <a:rPr lang="ar-IQ" dirty="0" smtClean="0"/>
              <a:t> وتكرار الفئة السابقة لها.</a:t>
            </a:r>
            <a:endParaRPr lang="en-US" dirty="0" smtClean="0"/>
          </a:p>
          <a:p>
            <a:pPr lvl="0"/>
            <a:r>
              <a:rPr lang="en-US" dirty="0" smtClean="0"/>
              <a:t>Δ </a:t>
            </a:r>
            <a:r>
              <a:rPr lang="ar-IQ" dirty="0" err="1" smtClean="0"/>
              <a:t>2 {\</a:t>
            </a:r>
            <a:r>
              <a:rPr lang="en-US" dirty="0" err="1" smtClean="0"/>
              <a:t>displaystyle</a:t>
            </a:r>
            <a:r>
              <a:rPr lang="en-US" dirty="0" smtClean="0"/>
              <a:t> \Delta _{2</a:t>
            </a:r>
            <a:r>
              <a:rPr lang="ar-IQ" dirty="0" err="1" smtClean="0"/>
              <a:t>}} </a:t>
            </a:r>
            <a:r>
              <a:rPr lang="ar-IQ" dirty="0" smtClean="0"/>
              <a:t>: الفرق بين تكرار الفئة </a:t>
            </a:r>
            <a:r>
              <a:rPr lang="ar-IQ" dirty="0" err="1" smtClean="0"/>
              <a:t>المنوالية</a:t>
            </a:r>
            <a:r>
              <a:rPr lang="ar-IQ" dirty="0" smtClean="0"/>
              <a:t> وتكرار الفئة التالية لها.</a:t>
            </a:r>
            <a:endParaRPr lang="en-US" dirty="0" smtClean="0"/>
          </a:p>
          <a:p>
            <a:pPr lvl="0"/>
            <a:r>
              <a:rPr lang="en-US" dirty="0" smtClean="0"/>
              <a:t>C</a:t>
            </a:r>
            <a:r>
              <a:rPr lang="ar-IQ" dirty="0" smtClean="0"/>
              <a:t>: طول الفئة </a:t>
            </a:r>
            <a:r>
              <a:rPr lang="ar-IQ" dirty="0" err="1" smtClean="0"/>
              <a:t>المنوالية.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عرض على الشاشة (3:4)‏</PresentationFormat>
  <Paragraphs>25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المحاضرة السادسة/ المنوال 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السادسة/ المنوال </dc:title>
  <cp:lastModifiedBy>hp</cp:lastModifiedBy>
  <cp:revision>1</cp:revision>
  <dcterms:modified xsi:type="dcterms:W3CDTF">2018-12-17T17:53:38Z</dcterms:modified>
</cp:coreProperties>
</file>